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1" r:id="rId3"/>
    <p:sldId id="293" r:id="rId4"/>
    <p:sldId id="283" r:id="rId5"/>
    <p:sldId id="294" r:id="rId6"/>
    <p:sldId id="284" r:id="rId7"/>
    <p:sldId id="295" r:id="rId8"/>
    <p:sldId id="285" r:id="rId9"/>
    <p:sldId id="286" r:id="rId10"/>
    <p:sldId id="287" r:id="rId11"/>
    <p:sldId id="288" r:id="rId12"/>
    <p:sldId id="289" r:id="rId13"/>
    <p:sldId id="290" r:id="rId14"/>
    <p:sldId id="296" r:id="rId15"/>
    <p:sldId id="291" r:id="rId16"/>
    <p:sldId id="292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4C3780-02AC-41A1-A2B8-7837EEDFFD11}" v="37" dt="2024-01-25T03:17:01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6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Reyes" userId="ddf7278f2da395a4" providerId="LiveId" clId="{AD4C3780-02AC-41A1-A2B8-7837EEDFFD11}"/>
    <pc:docChg chg="modSld">
      <pc:chgData name="Carlos Reyes" userId="ddf7278f2da395a4" providerId="LiveId" clId="{AD4C3780-02AC-41A1-A2B8-7837EEDFFD11}" dt="2024-01-25T03:17:01.006" v="67" actId="20577"/>
      <pc:docMkLst>
        <pc:docMk/>
      </pc:docMkLst>
      <pc:sldChg chg="modSp">
        <pc:chgData name="Carlos Reyes" userId="ddf7278f2da395a4" providerId="LiveId" clId="{AD4C3780-02AC-41A1-A2B8-7837EEDFFD11}" dt="2024-01-25T03:17:01.006" v="67" actId="20577"/>
        <pc:sldMkLst>
          <pc:docMk/>
          <pc:sldMk cId="1259829345" sldId="285"/>
        </pc:sldMkLst>
        <pc:spChg chg="mod">
          <ac:chgData name="Carlos Reyes" userId="ddf7278f2da395a4" providerId="LiveId" clId="{AD4C3780-02AC-41A1-A2B8-7837EEDFFD11}" dt="2024-01-25T03:17:01.006" v="67" actId="20577"/>
          <ac:spMkLst>
            <pc:docMk/>
            <pc:sldMk cId="1259829345" sldId="285"/>
            <ac:spMk id="5" creationId="{00000000-0000-0000-0000-000000000000}"/>
          </ac:spMkLst>
        </pc:spChg>
        <pc:spChg chg="mod">
          <ac:chgData name="Carlos Reyes" userId="ddf7278f2da395a4" providerId="LiveId" clId="{AD4C3780-02AC-41A1-A2B8-7837EEDFFD11}" dt="2024-01-25T03:16:58.022" v="65" actId="20577"/>
          <ac:spMkLst>
            <pc:docMk/>
            <pc:sldMk cId="1259829345" sldId="285"/>
            <ac:spMk id="10" creationId="{C01C4BB3-0255-A8E4-8B45-EE396B245ED2}"/>
          </ac:spMkLst>
        </pc:spChg>
        <pc:spChg chg="mod">
          <ac:chgData name="Carlos Reyes" userId="ddf7278f2da395a4" providerId="LiveId" clId="{AD4C3780-02AC-41A1-A2B8-7837EEDFFD11}" dt="2024-01-25T03:16:56.366" v="64" actId="20577"/>
          <ac:spMkLst>
            <pc:docMk/>
            <pc:sldMk cId="1259829345" sldId="285"/>
            <ac:spMk id="11" creationId="{95BD8794-F8C8-3D7D-FB56-2EAD03959A65}"/>
          </ac:spMkLst>
        </pc:spChg>
        <pc:spChg chg="mod">
          <ac:chgData name="Carlos Reyes" userId="ddf7278f2da395a4" providerId="LiveId" clId="{AD4C3780-02AC-41A1-A2B8-7837EEDFFD11}" dt="2024-01-25T03:16:59.350" v="66" actId="20577"/>
          <ac:spMkLst>
            <pc:docMk/>
            <pc:sldMk cId="1259829345" sldId="285"/>
            <ac:spMk id="12" creationId="{9F4C5A20-68E3-2BE2-2079-ECD736B16457}"/>
          </ac:spMkLst>
        </pc:spChg>
      </pc:sldChg>
      <pc:sldChg chg="modSp mod">
        <pc:chgData name="Carlos Reyes" userId="ddf7278f2da395a4" providerId="LiveId" clId="{AD4C3780-02AC-41A1-A2B8-7837EEDFFD11}" dt="2024-01-25T03:15:13.112" v="39" actId="1076"/>
        <pc:sldMkLst>
          <pc:docMk/>
          <pc:sldMk cId="2920694796" sldId="286"/>
        </pc:sldMkLst>
        <pc:spChg chg="mod">
          <ac:chgData name="Carlos Reyes" userId="ddf7278f2da395a4" providerId="LiveId" clId="{AD4C3780-02AC-41A1-A2B8-7837EEDFFD11}" dt="2024-01-25T02:58:50.401" v="15" actId="20577"/>
          <ac:spMkLst>
            <pc:docMk/>
            <pc:sldMk cId="2920694796" sldId="286"/>
            <ac:spMk id="3" creationId="{00000000-0000-0000-0000-000000000000}"/>
          </ac:spMkLst>
        </pc:spChg>
        <pc:spChg chg="mod">
          <ac:chgData name="Carlos Reyes" userId="ddf7278f2da395a4" providerId="LiveId" clId="{AD4C3780-02AC-41A1-A2B8-7837EEDFFD11}" dt="2024-01-25T03:15:13.112" v="39" actId="1076"/>
          <ac:spMkLst>
            <pc:docMk/>
            <pc:sldMk cId="2920694796" sldId="286"/>
            <ac:spMk id="5" creationId="{00000000-0000-0000-0000-000000000000}"/>
          </ac:spMkLst>
        </pc:spChg>
        <pc:spChg chg="mod">
          <ac:chgData name="Carlos Reyes" userId="ddf7278f2da395a4" providerId="LiveId" clId="{AD4C3780-02AC-41A1-A2B8-7837EEDFFD11}" dt="2024-01-25T03:14:56.670" v="36" actId="1076"/>
          <ac:spMkLst>
            <pc:docMk/>
            <pc:sldMk cId="2920694796" sldId="286"/>
            <ac:spMk id="6" creationId="{D1808585-F956-0A4F-C08C-A8258ADDDECF}"/>
          </ac:spMkLst>
        </pc:spChg>
        <pc:spChg chg="mod">
          <ac:chgData name="Carlos Reyes" userId="ddf7278f2da395a4" providerId="LiveId" clId="{AD4C3780-02AC-41A1-A2B8-7837EEDFFD11}" dt="2024-01-25T03:14:48.094" v="34" actId="1076"/>
          <ac:spMkLst>
            <pc:docMk/>
            <pc:sldMk cId="2920694796" sldId="286"/>
            <ac:spMk id="7" creationId="{C5B18355-F9C4-38D4-DFE9-968A85709AD2}"/>
          </ac:spMkLst>
        </pc:spChg>
      </pc:sldChg>
      <pc:sldChg chg="modSp mod">
        <pc:chgData name="Carlos Reyes" userId="ddf7278f2da395a4" providerId="LiveId" clId="{AD4C3780-02AC-41A1-A2B8-7837EEDFFD11}" dt="2024-01-25T03:16:16.961" v="59" actId="1076"/>
        <pc:sldMkLst>
          <pc:docMk/>
          <pc:sldMk cId="3606815868" sldId="287"/>
        </pc:sldMkLst>
        <pc:spChg chg="mod">
          <ac:chgData name="Carlos Reyes" userId="ddf7278f2da395a4" providerId="LiveId" clId="{AD4C3780-02AC-41A1-A2B8-7837EEDFFD11}" dt="2024-01-25T03:16:07.840" v="57" actId="14100"/>
          <ac:spMkLst>
            <pc:docMk/>
            <pc:sldMk cId="3606815868" sldId="287"/>
            <ac:spMk id="5" creationId="{00000000-0000-0000-0000-000000000000}"/>
          </ac:spMkLst>
        </pc:spChg>
        <pc:spChg chg="mod">
          <ac:chgData name="Carlos Reyes" userId="ddf7278f2da395a4" providerId="LiveId" clId="{AD4C3780-02AC-41A1-A2B8-7837EEDFFD11}" dt="2024-01-25T03:16:16.961" v="59" actId="1076"/>
          <ac:spMkLst>
            <pc:docMk/>
            <pc:sldMk cId="3606815868" sldId="287"/>
            <ac:spMk id="6" creationId="{D1808585-F956-0A4F-C08C-A8258ADDDECF}"/>
          </ac:spMkLst>
        </pc:spChg>
        <pc:spChg chg="mod">
          <ac:chgData name="Carlos Reyes" userId="ddf7278f2da395a4" providerId="LiveId" clId="{AD4C3780-02AC-41A1-A2B8-7837EEDFFD11}" dt="2024-01-25T03:16:12.948" v="58" actId="1076"/>
          <ac:spMkLst>
            <pc:docMk/>
            <pc:sldMk cId="3606815868" sldId="287"/>
            <ac:spMk id="7" creationId="{C5B18355-F9C4-38D4-DFE9-968A85709AD2}"/>
          </ac:spMkLst>
        </pc:spChg>
      </pc:sldChg>
      <pc:sldChg chg="modSp">
        <pc:chgData name="Carlos Reyes" userId="ddf7278f2da395a4" providerId="LiveId" clId="{AD4C3780-02AC-41A1-A2B8-7837EEDFFD11}" dt="2024-01-25T03:16:42.968" v="63" actId="20577"/>
        <pc:sldMkLst>
          <pc:docMk/>
          <pc:sldMk cId="2258101330" sldId="288"/>
        </pc:sldMkLst>
        <pc:spChg chg="mod">
          <ac:chgData name="Carlos Reyes" userId="ddf7278f2da395a4" providerId="LiveId" clId="{AD4C3780-02AC-41A1-A2B8-7837EEDFFD11}" dt="2024-01-25T03:16:42.968" v="63" actId="20577"/>
          <ac:spMkLst>
            <pc:docMk/>
            <pc:sldMk cId="2258101330" sldId="288"/>
            <ac:spMk id="6" creationId="{D1808585-F956-0A4F-C08C-A8258ADDDECF}"/>
          </ac:spMkLst>
        </pc:spChg>
      </pc:sldChg>
      <pc:sldChg chg="modSp">
        <pc:chgData name="Carlos Reyes" userId="ddf7278f2da395a4" providerId="LiveId" clId="{AD4C3780-02AC-41A1-A2B8-7837EEDFFD11}" dt="2024-01-25T03:16:32.183" v="62" actId="20577"/>
        <pc:sldMkLst>
          <pc:docMk/>
          <pc:sldMk cId="1724748553" sldId="289"/>
        </pc:sldMkLst>
        <pc:spChg chg="mod">
          <ac:chgData name="Carlos Reyes" userId="ddf7278f2da395a4" providerId="LiveId" clId="{AD4C3780-02AC-41A1-A2B8-7837EEDFFD11}" dt="2024-01-25T03:16:30.543" v="61" actId="20577"/>
          <ac:spMkLst>
            <pc:docMk/>
            <pc:sldMk cId="1724748553" sldId="289"/>
            <ac:spMk id="5" creationId="{00000000-0000-0000-0000-000000000000}"/>
          </ac:spMkLst>
        </pc:spChg>
        <pc:spChg chg="mod">
          <ac:chgData name="Carlos Reyes" userId="ddf7278f2da395a4" providerId="LiveId" clId="{AD4C3780-02AC-41A1-A2B8-7837EEDFFD11}" dt="2024-01-25T03:16:32.183" v="62" actId="20577"/>
          <ac:spMkLst>
            <pc:docMk/>
            <pc:sldMk cId="1724748553" sldId="289"/>
            <ac:spMk id="6" creationId="{D1808585-F956-0A4F-C08C-A8258ADDDECF}"/>
          </ac:spMkLst>
        </pc:spChg>
      </pc:sldChg>
      <pc:sldChg chg="modSp">
        <pc:chgData name="Carlos Reyes" userId="ddf7278f2da395a4" providerId="LiveId" clId="{AD4C3780-02AC-41A1-A2B8-7837EEDFFD11}" dt="2024-01-25T03:16:26.141" v="60" actId="20577"/>
        <pc:sldMkLst>
          <pc:docMk/>
          <pc:sldMk cId="2817099203" sldId="290"/>
        </pc:sldMkLst>
        <pc:spChg chg="mod">
          <ac:chgData name="Carlos Reyes" userId="ddf7278f2da395a4" providerId="LiveId" clId="{AD4C3780-02AC-41A1-A2B8-7837EEDFFD11}" dt="2024-01-25T03:16:26.141" v="60" actId="20577"/>
          <ac:spMkLst>
            <pc:docMk/>
            <pc:sldMk cId="2817099203" sldId="290"/>
            <ac:spMk id="5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B2B5E0-3F7C-4D27-B033-54169BBE3F5A}" type="datetime1">
              <a:rPr lang="es-ES" smtClean="0"/>
              <a:t>24/01/2024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AE0AD-AC8A-40B7-A05F-83C08D0E80A3}" type="datetime1">
              <a:rPr lang="es-ES" smtClean="0"/>
              <a:pPr/>
              <a:t>24/01/2024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69969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6689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5142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74881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59694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956936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1587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6141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7397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74921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39118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9851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25282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893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01797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s-ES" sz="1800" noProof="0" dirty="0"/>
          </a:p>
        </p:txBody>
      </p:sp>
      <p:cxnSp>
        <p:nvCxnSpPr>
          <p:cNvPr id="12" name="Conector recto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Haga clic para modificar los estilos de texto del patrón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Segundo nivel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Tercer nivel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Cuarto nivel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Quinto nivel</a:t>
            </a:r>
            <a:endParaRPr lang="es-ES" noProof="0"/>
          </a:p>
        </p:txBody>
      </p:sp>
      <p:sp>
        <p:nvSpPr>
          <p:cNvPr id="6" name="Marcador de fecha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A7F30DA-8663-4794-8A66-1184A9F2D888}" type="datetime1">
              <a:rPr lang="es-ES" noProof="0" smtClean="0"/>
              <a:t>24/01/2024</a:t>
            </a:fld>
            <a:endParaRPr lang="es-ES" noProof="0" dirty="0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 dirty="0"/>
          </a:p>
        </p:txBody>
      </p:sp>
      <p:sp>
        <p:nvSpPr>
          <p:cNvPr id="10" name="Rectángulo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800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Haz clic para modificar el estilo de título del patrón</a:t>
            </a:r>
            <a:endParaRPr lang="es-ES" noProof="0"/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Haga clic para modificar los estilos de texto del patrón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Segundo nivel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Tercer nivel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Cuarto nivel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s-MX" noProof="0"/>
              <a:t>Quinto nivel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s-ES" sz="1800" noProof="0" dirty="0"/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978C3BE-9016-4208-9F91-C00CEFA51175}" type="datetime1">
              <a:rPr lang="es-ES" noProof="0" smtClean="0"/>
              <a:t>24/01/2024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cxnSp>
        <p:nvCxnSpPr>
          <p:cNvPr id="8" name="Conector recto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rtl="0"/>
            <a:r>
              <a:rPr lang="en-US" sz="4800" b="1" dirty="0">
                <a:solidFill>
                  <a:schemeClr val="bg1"/>
                </a:solidFill>
              </a:rPr>
              <a:t>Customer Satisfaction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838200" y="4781783"/>
            <a:ext cx="7023652" cy="113779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ES" sz="2400" dirty="0">
                <a:solidFill>
                  <a:schemeClr val="bg1"/>
                </a:solidFill>
                <a:latin typeface="+mj-lt"/>
              </a:rPr>
              <a:t>Presented by: Carlos Reyes</a:t>
            </a:r>
            <a:br>
              <a:rPr lang="es-ES" sz="2400" dirty="0">
                <a:solidFill>
                  <a:schemeClr val="bg1"/>
                </a:solidFill>
                <a:latin typeface="+mj-lt"/>
              </a:rPr>
            </a:br>
            <a:r>
              <a:rPr lang="es-ES" sz="2400" dirty="0">
                <a:solidFill>
                  <a:schemeClr val="bg1"/>
                </a:solidFill>
                <a:latin typeface="+mj-lt"/>
              </a:rPr>
              <a:t>Last update: 2020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AD934CB-6EF3-B91D-DD56-1B2FC46B8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852" y="3551924"/>
            <a:ext cx="3737134" cy="271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vs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Sentiment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9500" y="1550504"/>
            <a:ext cx="3285480" cy="1381539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Calls with positive and very positive sentiment tend to have higher scores.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8" y="4666570"/>
            <a:ext cx="3285480" cy="1659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Sentiment during the interaction impacts the customer satisfaction directly.</a:t>
            </a:r>
          </a:p>
        </p:txBody>
      </p:sp>
      <p:sp>
        <p:nvSpPr>
          <p:cNvPr id="7" name="Marcador de contenido 4">
            <a:extLst>
              <a:ext uri="{FF2B5EF4-FFF2-40B4-BE49-F238E27FC236}">
                <a16:creationId xmlns:a16="http://schemas.microsoft.com/office/drawing/2014/main" id="{C5B18355-F9C4-38D4-DFE9-968A85709AD2}"/>
              </a:ext>
            </a:extLst>
          </p:cNvPr>
          <p:cNvSpPr txBox="1">
            <a:spLocks/>
          </p:cNvSpPr>
          <p:nvPr/>
        </p:nvSpPr>
        <p:spPr>
          <a:xfrm>
            <a:off x="425128" y="2969389"/>
            <a:ext cx="3285480" cy="1659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Calls with neutral, negative and very negative sentiment tend to have lower scores.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457BDA4-3E9E-99C2-77F6-63CFE08FE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193" y="1550503"/>
            <a:ext cx="7701711" cy="485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8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vs Response Time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5128" y="2069644"/>
            <a:ext cx="3285480" cy="1359356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Most of the calls were answered within the set time frame.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8" y="3556950"/>
            <a:ext cx="3285480" cy="17505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 is no direct relationship between response time and customer satisfaction.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96917B5-403B-42B7-AA67-70B12C2DDA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0608" y="1550504"/>
            <a:ext cx="7818783" cy="485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0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vs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Channel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5128" y="2069644"/>
            <a:ext cx="3285480" cy="1359356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Call center is the preferred contact channel for customers.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8" y="3556950"/>
            <a:ext cx="3285480" cy="17505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Further analysis needed to determine if the contact channel affects customer satisfaction.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5FD4DFA-2BD8-137C-6937-7CC772769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0608" y="1550505"/>
            <a:ext cx="7878418" cy="485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74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vs Reason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5128" y="1578890"/>
            <a:ext cx="3285480" cy="1750544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Billing questions is the main reason why customers decide to contact us.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8" y="3528567"/>
            <a:ext cx="3285480" cy="2216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 is little to no relationship between customer satisfaction and the reason of the interaction.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DD7A49F-F852-FBC3-62DC-D98112F8D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0608" y="1550505"/>
            <a:ext cx="7888358" cy="485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9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235200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sz="4800" b="1" dirty="0">
                <a:solidFill>
                  <a:schemeClr val="bg1"/>
                </a:solidFill>
              </a:rPr>
              <a:t>Observations</a:t>
            </a:r>
          </a:p>
        </p:txBody>
      </p:sp>
    </p:spTree>
    <p:extLst>
      <p:ext uri="{BB962C8B-B14F-4D97-AF65-F5344CB8AC3E}">
        <p14:creationId xmlns:p14="http://schemas.microsoft.com/office/powerpoint/2010/main" val="2488631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Observations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5125" y="1608705"/>
            <a:ext cx="11183777" cy="796562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Customers are not being motivated to answer the survey at the end of the interactions.</a:t>
            </a:r>
          </a:p>
        </p:txBody>
      </p:sp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4" y="3399186"/>
            <a:ext cx="11183777" cy="10535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Sentiment is the only metric that has a direct impact in customer satisfaction. Nevertheless, further analysis and investigation is recommended to determine any relationship with the other metrics.</a:t>
            </a:r>
          </a:p>
        </p:txBody>
      </p:sp>
      <p:sp>
        <p:nvSpPr>
          <p:cNvPr id="2" name="Marcador de contenido 4">
            <a:extLst>
              <a:ext uri="{FF2B5EF4-FFF2-40B4-BE49-F238E27FC236}">
                <a16:creationId xmlns:a16="http://schemas.microsoft.com/office/drawing/2014/main" id="{B66EDF3C-6D78-05B7-46FC-EE5CBE60AC6E}"/>
              </a:ext>
            </a:extLst>
          </p:cNvPr>
          <p:cNvSpPr txBox="1">
            <a:spLocks/>
          </p:cNvSpPr>
          <p:nvPr/>
        </p:nvSpPr>
        <p:spPr>
          <a:xfrm>
            <a:off x="425124" y="4551413"/>
            <a:ext cx="11183777" cy="10535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Even though there was no direct impact found, handling billing interactions should be reinforced to provide the best customer experience possible.</a:t>
            </a:r>
          </a:p>
        </p:txBody>
      </p:sp>
      <p:sp>
        <p:nvSpPr>
          <p:cNvPr id="7" name="Marcador de contenido 4">
            <a:extLst>
              <a:ext uri="{FF2B5EF4-FFF2-40B4-BE49-F238E27FC236}">
                <a16:creationId xmlns:a16="http://schemas.microsoft.com/office/drawing/2014/main" id="{EA31A860-B7AB-D58F-E5CB-287F6BDCEB29}"/>
              </a:ext>
            </a:extLst>
          </p:cNvPr>
          <p:cNvSpPr txBox="1">
            <a:spLocks/>
          </p:cNvSpPr>
          <p:nvPr/>
        </p:nvSpPr>
        <p:spPr>
          <a:xfrm>
            <a:off x="425124" y="2503945"/>
            <a:ext cx="11183777" cy="79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 70% of the customers that answered the survey had a negative or neutral experience.</a:t>
            </a:r>
          </a:p>
        </p:txBody>
      </p:sp>
    </p:spTree>
    <p:extLst>
      <p:ext uri="{BB962C8B-B14F-4D97-AF65-F5344CB8AC3E}">
        <p14:creationId xmlns:p14="http://schemas.microsoft.com/office/powerpoint/2010/main" val="72245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2" grpId="0"/>
      <p:bldP spid="7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235200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sz="4800" b="1" dirty="0">
                <a:solidFill>
                  <a:schemeClr val="bg1"/>
                </a:solidFill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254476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Table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of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Contents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521207" y="1793503"/>
            <a:ext cx="11117515" cy="3270994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s-E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+mj-lt"/>
              <a:buAutoNum type="arabicPeriod"/>
            </a:pP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s-E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Objectives</a:t>
            </a: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+mj-lt"/>
              <a:buAutoNum type="arabicPeriod"/>
            </a:pP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s-E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 typeface="+mj-lt"/>
              <a:buAutoNum type="arabicPeriod"/>
            </a:pP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s-ES" sz="24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Observations</a:t>
            </a:r>
            <a:endParaRPr lang="es-ES" sz="24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235200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sz="4800" b="1" dirty="0">
                <a:solidFill>
                  <a:schemeClr val="bg1"/>
                </a:solidFill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3315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Introduction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521207" y="1549483"/>
            <a:ext cx="11117515" cy="1273229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recent analysis was made regarding our customer support team’s performance during the month of October.</a:t>
            </a:r>
          </a:p>
        </p:txBody>
      </p:sp>
      <p:sp>
        <p:nvSpPr>
          <p:cNvPr id="2" name="Marcador de contenido 4">
            <a:extLst>
              <a:ext uri="{FF2B5EF4-FFF2-40B4-BE49-F238E27FC236}">
                <a16:creationId xmlns:a16="http://schemas.microsoft.com/office/drawing/2014/main" id="{B210A00D-816B-A05D-A680-6AE0B9D08670}"/>
              </a:ext>
            </a:extLst>
          </p:cNvPr>
          <p:cNvSpPr txBox="1">
            <a:spLocks/>
          </p:cNvSpPr>
          <p:nvPr/>
        </p:nvSpPr>
        <p:spPr>
          <a:xfrm>
            <a:off x="521206" y="2826024"/>
            <a:ext cx="11117515" cy="1273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operations manager noticed that this analysis did not include any information regarding the customer satisfaction surveys.</a:t>
            </a:r>
          </a:p>
        </p:txBody>
      </p:sp>
      <p:sp>
        <p:nvSpPr>
          <p:cNvPr id="4" name="Marcador de contenido 4">
            <a:extLst>
              <a:ext uri="{FF2B5EF4-FFF2-40B4-BE49-F238E27FC236}">
                <a16:creationId xmlns:a16="http://schemas.microsoft.com/office/drawing/2014/main" id="{059720E2-DF9A-6374-29A7-7F0C8E1AAAAD}"/>
              </a:ext>
            </a:extLst>
          </p:cNvPr>
          <p:cNvSpPr txBox="1">
            <a:spLocks/>
          </p:cNvSpPr>
          <p:nvPr/>
        </p:nvSpPr>
        <p:spPr>
          <a:xfrm>
            <a:off x="521205" y="4099253"/>
            <a:ext cx="11117515" cy="1273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This metric is a key indicator of the business’s health and how well the service is resonating with our customers.</a:t>
            </a:r>
          </a:p>
        </p:txBody>
      </p:sp>
    </p:spTree>
    <p:extLst>
      <p:ext uri="{BB962C8B-B14F-4D97-AF65-F5344CB8AC3E}">
        <p14:creationId xmlns:p14="http://schemas.microsoft.com/office/powerpoint/2010/main" val="355589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235200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sz="4800" b="1" dirty="0">
                <a:solidFill>
                  <a:schemeClr val="bg1"/>
                </a:solidFill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174296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Objectives</a:t>
            </a:r>
            <a:endParaRPr lang="es-ES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521206" y="2192216"/>
            <a:ext cx="11117515" cy="835908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Conduct an analysis focused on the customer satisfaction scores.</a:t>
            </a:r>
          </a:p>
        </p:txBody>
      </p:sp>
      <p:sp>
        <p:nvSpPr>
          <p:cNvPr id="2" name="Marcador de contenido 4">
            <a:extLst>
              <a:ext uri="{FF2B5EF4-FFF2-40B4-BE49-F238E27FC236}">
                <a16:creationId xmlns:a16="http://schemas.microsoft.com/office/drawing/2014/main" id="{B210A00D-816B-A05D-A680-6AE0B9D08670}"/>
              </a:ext>
            </a:extLst>
          </p:cNvPr>
          <p:cNvSpPr txBox="1">
            <a:spLocks/>
          </p:cNvSpPr>
          <p:nvPr/>
        </p:nvSpPr>
        <p:spPr>
          <a:xfrm>
            <a:off x="521205" y="3429000"/>
            <a:ext cx="11117515" cy="1273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Compare customer satisfaction with the rest of the metrics to find any patterns or outliers.</a:t>
            </a:r>
          </a:p>
        </p:txBody>
      </p:sp>
    </p:spTree>
    <p:extLst>
      <p:ext uri="{BB962C8B-B14F-4D97-AF65-F5344CB8AC3E}">
        <p14:creationId xmlns:p14="http://schemas.microsoft.com/office/powerpoint/2010/main" val="3841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8200" y="2235200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sz="4800" b="1" dirty="0">
                <a:solidFill>
                  <a:schemeClr val="bg1"/>
                </a:solidFill>
              </a:rPr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729384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(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Customer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Satisfaction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521207" y="4533264"/>
            <a:ext cx="3285480" cy="1789554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almost 63% of the interactions the customers did not answer the survey.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887E998-9AD4-6D7E-8BCC-CD21F6780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398" y="1549483"/>
            <a:ext cx="7596395" cy="4860461"/>
          </a:xfrm>
          <a:prstGeom prst="rect">
            <a:avLst/>
          </a:prstGeom>
        </p:spPr>
      </p:pic>
      <p:sp>
        <p:nvSpPr>
          <p:cNvPr id="10" name="Marcador de contenido 4">
            <a:extLst>
              <a:ext uri="{FF2B5EF4-FFF2-40B4-BE49-F238E27FC236}">
                <a16:creationId xmlns:a16="http://schemas.microsoft.com/office/drawing/2014/main" id="{C01C4BB3-0255-A8E4-8B45-EE396B245ED2}"/>
              </a:ext>
            </a:extLst>
          </p:cNvPr>
          <p:cNvSpPr txBox="1">
            <a:spLocks/>
          </p:cNvSpPr>
          <p:nvPr/>
        </p:nvSpPr>
        <p:spPr>
          <a:xfrm>
            <a:off x="521207" y="2740871"/>
            <a:ext cx="3285480" cy="9646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 &amp; 7 reflect a neutral experience.</a:t>
            </a:r>
          </a:p>
        </p:txBody>
      </p:sp>
      <p:sp>
        <p:nvSpPr>
          <p:cNvPr id="11" name="Marcador de contenido 4">
            <a:extLst>
              <a:ext uri="{FF2B5EF4-FFF2-40B4-BE49-F238E27FC236}">
                <a16:creationId xmlns:a16="http://schemas.microsoft.com/office/drawing/2014/main" id="{95BD8794-F8C8-3D7D-FB56-2EAD03959A65}"/>
              </a:ext>
            </a:extLst>
          </p:cNvPr>
          <p:cNvSpPr txBox="1">
            <a:spLocks/>
          </p:cNvSpPr>
          <p:nvPr/>
        </p:nvSpPr>
        <p:spPr>
          <a:xfrm>
            <a:off x="584834" y="1774025"/>
            <a:ext cx="3285480" cy="9646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 to 5 reflect a negative experience.</a:t>
            </a:r>
          </a:p>
        </p:txBody>
      </p:sp>
      <p:sp>
        <p:nvSpPr>
          <p:cNvPr id="12" name="Marcador de contenido 4">
            <a:extLst>
              <a:ext uri="{FF2B5EF4-FFF2-40B4-BE49-F238E27FC236}">
                <a16:creationId xmlns:a16="http://schemas.microsoft.com/office/drawing/2014/main" id="{9F4C5A20-68E3-2BE2-2079-ECD736B16457}"/>
              </a:ext>
            </a:extLst>
          </p:cNvPr>
          <p:cNvSpPr txBox="1">
            <a:spLocks/>
          </p:cNvSpPr>
          <p:nvPr/>
        </p:nvSpPr>
        <p:spPr>
          <a:xfrm>
            <a:off x="521207" y="3634827"/>
            <a:ext cx="3285480" cy="9646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8 to 10 reflect a positive experience.</a:t>
            </a:r>
          </a:p>
        </p:txBody>
      </p:sp>
    </p:spTree>
    <p:extLst>
      <p:ext uri="{BB962C8B-B14F-4D97-AF65-F5344CB8AC3E}">
        <p14:creationId xmlns:p14="http://schemas.microsoft.com/office/powerpoint/2010/main" val="125982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CSAT (w/o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null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s-ES" b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values</a:t>
            </a:r>
            <a:r>
              <a:rPr lang="es-ES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425128" y="1794014"/>
            <a:ext cx="3285480" cy="1346751"/>
          </a:xfrm>
        </p:spPr>
        <p:txBody>
          <a:bodyPr vert="horz" lIns="91440" tIns="45720" rIns="91440" bIns="45720" rtlCol="0">
            <a:noAutofit/>
          </a:bodyPr>
          <a:lstStyle/>
          <a:p>
            <a:pPr marL="457200" indent="-457200" rtl="0">
              <a:spcBef>
                <a:spcPts val="1000"/>
              </a:spcBef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number of positive surveys sums up to approximately 2,930 (24%).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0886699-E516-95BB-4DC9-1667A5661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104" y="1550504"/>
            <a:ext cx="7504044" cy="4853111"/>
          </a:xfrm>
          <a:prstGeom prst="rect">
            <a:avLst/>
          </a:prstGeom>
        </p:spPr>
      </p:pic>
      <p:sp>
        <p:nvSpPr>
          <p:cNvPr id="6" name="Marcador de contenido 4">
            <a:extLst>
              <a:ext uri="{FF2B5EF4-FFF2-40B4-BE49-F238E27FC236}">
                <a16:creationId xmlns:a16="http://schemas.microsoft.com/office/drawing/2014/main" id="{D1808585-F956-0A4F-C08C-A8258ADDDECF}"/>
              </a:ext>
            </a:extLst>
          </p:cNvPr>
          <p:cNvSpPr txBox="1">
            <a:spLocks/>
          </p:cNvSpPr>
          <p:nvPr/>
        </p:nvSpPr>
        <p:spPr>
          <a:xfrm>
            <a:off x="425128" y="4813352"/>
            <a:ext cx="3285480" cy="13467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number of negative surveys sums up to approximately 6,180 (50%).</a:t>
            </a:r>
          </a:p>
        </p:txBody>
      </p:sp>
      <p:sp>
        <p:nvSpPr>
          <p:cNvPr id="7" name="Marcador de contenido 4">
            <a:extLst>
              <a:ext uri="{FF2B5EF4-FFF2-40B4-BE49-F238E27FC236}">
                <a16:creationId xmlns:a16="http://schemas.microsoft.com/office/drawing/2014/main" id="{C5B18355-F9C4-38D4-DFE9-968A85709AD2}"/>
              </a:ext>
            </a:extLst>
          </p:cNvPr>
          <p:cNvSpPr txBox="1">
            <a:spLocks/>
          </p:cNvSpPr>
          <p:nvPr/>
        </p:nvSpPr>
        <p:spPr>
          <a:xfrm>
            <a:off x="425128" y="3303683"/>
            <a:ext cx="3285480" cy="13467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Aft>
                <a:spcPts val="600"/>
              </a:spcAft>
              <a:buClr>
                <a:srgbClr val="C00000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number of neutral surveys sums up to approximately 3,180 (26%).</a:t>
            </a:r>
          </a:p>
        </p:txBody>
      </p:sp>
    </p:spTree>
    <p:extLst>
      <p:ext uri="{BB962C8B-B14F-4D97-AF65-F5344CB8AC3E}">
        <p14:creationId xmlns:p14="http://schemas.microsoft.com/office/powerpoint/2010/main" val="292069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7" grpId="0"/>
    </p:bldLst>
  </p:timing>
</p:sld>
</file>

<file path=ppt/theme/theme1.xml><?xml version="1.0" encoding="utf-8"?>
<a:theme xmlns:a="http://schemas.openxmlformats.org/drawingml/2006/main" name="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34_TF10001108_Win3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{A451E1B7-415E-4634-ACCA-1AF734DFF73C}tf10001108_win32</Template>
  <TotalTime>205</TotalTime>
  <Words>434</Words>
  <Application>Microsoft Office PowerPoint</Application>
  <PresentationFormat>Panorámica</PresentationFormat>
  <Paragraphs>65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Calibri</vt:lpstr>
      <vt:lpstr>Segoe UI</vt:lpstr>
      <vt:lpstr>Segoe UI Light</vt:lpstr>
      <vt:lpstr>Wingdings</vt:lpstr>
      <vt:lpstr>Personalizado</vt:lpstr>
      <vt:lpstr>Customer Satisfaction</vt:lpstr>
      <vt:lpstr>Table of Contents</vt:lpstr>
      <vt:lpstr>Introduction</vt:lpstr>
      <vt:lpstr>Introduction</vt:lpstr>
      <vt:lpstr>Objectives</vt:lpstr>
      <vt:lpstr>Objectives</vt:lpstr>
      <vt:lpstr>Analysis</vt:lpstr>
      <vt:lpstr>CSAT (Customer Satisfaction)</vt:lpstr>
      <vt:lpstr>CSAT (w/o null values)</vt:lpstr>
      <vt:lpstr>CSAT vs Sentiment</vt:lpstr>
      <vt:lpstr>CSAT vs Response Time</vt:lpstr>
      <vt:lpstr>CSAT vs Channel</vt:lpstr>
      <vt:lpstr>CSAT vs Reason</vt:lpstr>
      <vt:lpstr>Observations</vt:lpstr>
      <vt:lpstr>Observations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Satisfaction</dc:title>
  <dc:creator>Carlos Reyes</dc:creator>
  <cp:keywords/>
  <cp:lastModifiedBy>Carlos Reyes</cp:lastModifiedBy>
  <cp:revision>1</cp:revision>
  <dcterms:created xsi:type="dcterms:W3CDTF">2024-01-24T23:45:02Z</dcterms:created>
  <dcterms:modified xsi:type="dcterms:W3CDTF">2024-01-25T03:17:10Z</dcterms:modified>
  <cp:version/>
</cp:coreProperties>
</file>